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65" r:id="rId2"/>
    <p:sldId id="257" r:id="rId3"/>
    <p:sldId id="258" r:id="rId4"/>
    <p:sldId id="260" r:id="rId5"/>
    <p:sldId id="259" r:id="rId6"/>
    <p:sldId id="271" r:id="rId7"/>
    <p:sldId id="272" r:id="rId8"/>
    <p:sldId id="273" r:id="rId9"/>
    <p:sldId id="280" r:id="rId10"/>
    <p:sldId id="274" r:id="rId11"/>
    <p:sldId id="276" r:id="rId12"/>
    <p:sldId id="275" r:id="rId13"/>
    <p:sldId id="277" r:id="rId14"/>
    <p:sldId id="278" r:id="rId15"/>
    <p:sldId id="279" r:id="rId16"/>
    <p:sldId id="263" r:id="rId17"/>
  </p:sldIdLst>
  <p:sldSz cx="24384000" cy="1574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Helvetica Neue Light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96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1140" y="108"/>
      </p:cViewPr>
      <p:guideLst>
        <p:guide orient="horz" pos="496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109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0756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9766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045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865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0700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9032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9971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0011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6697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sub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833937" y="3319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4833937" y="8088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">
  <p:cSld name="Cita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833937" y="9963546"/>
            <a:ext cx="14716126" cy="67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i="1"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4833937" y="7035456"/>
            <a:ext cx="14716126" cy="93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">
  <p:cSld name="F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>
            <a:spLocks noGrp="1"/>
          </p:cNvSpPr>
          <p:nvPr>
            <p:ph type="pic" idx="2"/>
          </p:nvPr>
        </p:nvSpPr>
        <p:spPr>
          <a:xfrm>
            <a:off x="3048000" y="101600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En blanco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(horizontal)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>
            <a:spLocks noGrp="1"/>
          </p:cNvSpPr>
          <p:nvPr>
            <p:ph type="pic" idx="2"/>
          </p:nvPr>
        </p:nvSpPr>
        <p:spPr>
          <a:xfrm>
            <a:off x="5325070" y="1962546"/>
            <a:ext cx="13722210" cy="830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833937" y="10463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833937" y="12481718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(centro)">
  <p:cSld name="Título (centro)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833937" y="5552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(vertical)">
  <p:cSld name="Foto (vertical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>
            <a:spLocks noGrp="1"/>
          </p:cNvSpPr>
          <p:nvPr>
            <p:ph type="pic" idx="2"/>
          </p:nvPr>
        </p:nvSpPr>
        <p:spPr>
          <a:xfrm>
            <a:off x="12495609" y="1914481"/>
            <a:ext cx="7500939" cy="1155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387453" y="1908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387453" y="7659687"/>
            <a:ext cx="7500938" cy="578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(arriba)">
  <p:cSld name="Título (arriba)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viñetas">
  <p:cSld name="Título y viñeta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387453" y="4659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viñetas y foto">
  <p:cSld name="Título, viñetas y f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>
            <a:spLocks noGrp="1"/>
          </p:cNvSpPr>
          <p:nvPr>
            <p:ph type="pic" idx="2"/>
          </p:nvPr>
        </p:nvSpPr>
        <p:spPr>
          <a:xfrm>
            <a:off x="12495609" y="4659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4387453" y="4659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1pPr>
            <a:lvl2pPr marL="914400" lvl="1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2pPr>
            <a:lvl3pPr marL="1371600" lvl="2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3pPr>
            <a:lvl4pPr marL="1828800" lvl="3" indent="-615314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4pPr>
            <a:lvl5pPr marL="2286000" lvl="4" indent="-615314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ñetas">
  <p:cSld name="Viñeta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4387453" y="2801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otos">
  <p:cSld name="3 foto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12513468" y="7999015"/>
            <a:ext cx="7500939" cy="548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>
            <a:spLocks noGrp="1"/>
          </p:cNvSpPr>
          <p:nvPr>
            <p:ph type="pic" idx="3"/>
          </p:nvPr>
        </p:nvSpPr>
        <p:spPr>
          <a:xfrm>
            <a:off x="12513468" y="1908968"/>
            <a:ext cx="7500939" cy="548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>
            <a:spLocks noGrp="1"/>
          </p:cNvSpPr>
          <p:nvPr>
            <p:ph type="pic" idx="4"/>
          </p:nvPr>
        </p:nvSpPr>
        <p:spPr>
          <a:xfrm>
            <a:off x="4387453" y="1908968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4387453" y="2801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marR="0" lvl="0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hyperlink" Target="https://github.com/LICSEREPOSITORIO/LICSEINVETARIOS.gi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hyperlink" Target="https://github.com/LICSEREPOSITORIO/LICSEINVETARIOS.gi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hyperlink" Target="https://github.com/LICSEREPOSITORIO/LICSEINVETARIOS.gi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hyperlink" Target="https://github.com/LICSEREPOSITORIO/LICSEINVETARIOS.gi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hyperlink" Target="https://github.com/LICSEREPOSITORIO/LICSEINVETARIOS.gi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hyperlink" Target="https://github.com/LICSEREPOSITORIO/LICSEINVETARIOS.gi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3.xml"/><Relationship Id="rId3" Type="http://schemas.openxmlformats.org/officeDocument/2006/relationships/image" Target="../media/image5.png"/><Relationship Id="rId7" Type="http://schemas.openxmlformats.org/officeDocument/2006/relationships/slide" Target="slide7.xml"/><Relationship Id="rId12" Type="http://schemas.openxmlformats.org/officeDocument/2006/relationships/slide" Target="slide12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5" Type="http://schemas.openxmlformats.org/officeDocument/2006/relationships/slide" Target="slide5.xml"/><Relationship Id="rId15" Type="http://schemas.openxmlformats.org/officeDocument/2006/relationships/slide" Target="slide15.xml"/><Relationship Id="rId10" Type="http://schemas.openxmlformats.org/officeDocument/2006/relationships/slide" Target="slide10.xml"/><Relationship Id="rId4" Type="http://schemas.openxmlformats.org/officeDocument/2006/relationships/image" Target="../media/image6.png"/><Relationship Id="rId9" Type="http://schemas.openxmlformats.org/officeDocument/2006/relationships/slide" Target="slide9.xml"/><Relationship Id="rId14" Type="http://schemas.openxmlformats.org/officeDocument/2006/relationships/slide" Target="slide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ICSEREPOSITORIO/LICSEINVETARIOS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hyperlink" Target="https://github.com/LICSEREPOSITORIO/LICSEINVETARIOS.git" TargetMode="Externa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2.PNG"/><Relationship Id="rId4" Type="http://schemas.openxmlformats.org/officeDocument/2006/relationships/hyperlink" Target="https://github.com/LICSEREPOSITORIO/LICSEINVETARIOS.gi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2.PNG"/><Relationship Id="rId4" Type="http://schemas.openxmlformats.org/officeDocument/2006/relationships/hyperlink" Target="https://github.com/LICSEREPOSITORIO/LICSEINVETARIOS.gi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hyperlink" Target="https://github.com/LICSEREPOSITORIO/LICSEINVETARIOS.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4;p15">
            <a:extLst>
              <a:ext uri="{FF2B5EF4-FFF2-40B4-BE49-F238E27FC236}">
                <a16:creationId xmlns:a16="http://schemas.microsoft.com/office/drawing/2014/main" id="{17F58104-3AEE-49DA-A683-AD00D7E7C320}"/>
              </a:ext>
            </a:extLst>
          </p:cNvPr>
          <p:cNvSpPr txBox="1"/>
          <p:nvPr/>
        </p:nvSpPr>
        <p:spPr>
          <a:xfrm>
            <a:off x="5327373" y="2430971"/>
            <a:ext cx="17095305" cy="3666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6575" marR="36575" lvl="0" indent="1219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160"/>
              <a:buFont typeface="Calibri"/>
              <a:buNone/>
            </a:pPr>
            <a:r>
              <a:rPr lang="en-US" sz="8160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36575" marR="36575" lvl="0" indent="12191" algn="r">
              <a:lnSpc>
                <a:spcPct val="80000"/>
              </a:lnSpc>
              <a:buClr>
                <a:srgbClr val="434343"/>
              </a:buClr>
              <a:buSzPts val="8160"/>
            </a:pPr>
            <a:r>
              <a:rPr lang="en-US" sz="816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CENTRO ELECTRICIDAD ELECTRONICA TELECOMUNICACIONES </a:t>
            </a:r>
          </a:p>
          <a:p>
            <a:pPr marL="36575" marR="36575" lvl="0" indent="12191" algn="r">
              <a:lnSpc>
                <a:spcPct val="80000"/>
              </a:lnSpc>
              <a:buClr>
                <a:srgbClr val="434343"/>
              </a:buClr>
              <a:buSzPts val="8160"/>
            </a:pPr>
            <a:r>
              <a:rPr lang="en-US" sz="8160" b="1" dirty="0">
                <a:solidFill>
                  <a:srgbClr val="434343"/>
                </a:solidFill>
                <a:latin typeface="Calibri"/>
                <a:cs typeface="Calibri"/>
                <a:sym typeface="Calibri"/>
              </a:rPr>
              <a:t>DICIEMBRE 2019</a:t>
            </a:r>
            <a:endParaRPr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9E09F73-AA45-4AA5-8B7B-3F9C26A4C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5294" y="11483875"/>
            <a:ext cx="2889929" cy="22467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3288658" y="1107395"/>
            <a:ext cx="17407226" cy="221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s-CO" sz="14000" b="1" dirty="0">
                <a:solidFill>
                  <a:srgbClr val="434343"/>
                </a:solidFill>
                <a:latin typeface="Calibri"/>
                <a:cs typeface="Calibri"/>
                <a:sym typeface="Calibri"/>
              </a:rPr>
              <a:t>Diagrama de Gantt</a:t>
            </a:r>
            <a:endParaRPr dirty="0"/>
          </a:p>
        </p:txBody>
      </p:sp>
      <p:sp>
        <p:nvSpPr>
          <p:cNvPr id="77" name="Google Shape;77;p17"/>
          <p:cNvSpPr/>
          <p:nvPr/>
        </p:nvSpPr>
        <p:spPr>
          <a:xfrm>
            <a:off x="7333658" y="3276186"/>
            <a:ext cx="8647044" cy="159026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EC94D4-797A-41BD-9DE7-1B2D6C445FA4}"/>
              </a:ext>
            </a:extLst>
          </p:cNvPr>
          <p:cNvSpPr txBox="1"/>
          <p:nvPr/>
        </p:nvSpPr>
        <p:spPr>
          <a:xfrm>
            <a:off x="10376452" y="14110937"/>
            <a:ext cx="5306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VER DIAGRAMA GANTT</a:t>
            </a:r>
            <a:endParaRPr lang="es-CO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58A556A-2AE1-409D-8D99-E6BE14DDB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48" y="13670281"/>
            <a:ext cx="1955595" cy="1520373"/>
          </a:xfrm>
          <a:prstGeom prst="rect">
            <a:avLst/>
          </a:prstGeom>
        </p:spPr>
      </p:pic>
      <p:pic>
        <p:nvPicPr>
          <p:cNvPr id="7" name="Imagen 6"/>
          <p:cNvPicPr/>
          <p:nvPr/>
        </p:nvPicPr>
        <p:blipFill>
          <a:blip r:embed="rId6"/>
          <a:stretch>
            <a:fillRect/>
          </a:stretch>
        </p:blipFill>
        <p:spPr>
          <a:xfrm>
            <a:off x="1001123" y="3735053"/>
            <a:ext cx="22740620" cy="993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4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3213404" y="970875"/>
            <a:ext cx="17407226" cy="221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s-CO" sz="14000" b="1" dirty="0">
                <a:solidFill>
                  <a:srgbClr val="434343"/>
                </a:solidFill>
                <a:latin typeface="Calibri"/>
                <a:cs typeface="Calibri"/>
                <a:sym typeface="Calibri"/>
              </a:rPr>
              <a:t>Informe RRHH</a:t>
            </a:r>
            <a:endParaRPr dirty="0"/>
          </a:p>
        </p:txBody>
      </p:sp>
      <p:sp>
        <p:nvSpPr>
          <p:cNvPr id="77" name="Google Shape;77;p17"/>
          <p:cNvSpPr/>
          <p:nvPr/>
        </p:nvSpPr>
        <p:spPr>
          <a:xfrm>
            <a:off x="7593495" y="3230618"/>
            <a:ext cx="8647044" cy="159026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EC94D4-797A-41BD-9DE7-1B2D6C445FA4}"/>
              </a:ext>
            </a:extLst>
          </p:cNvPr>
          <p:cNvSpPr txBox="1"/>
          <p:nvPr/>
        </p:nvSpPr>
        <p:spPr>
          <a:xfrm>
            <a:off x="10376452" y="14110937"/>
            <a:ext cx="5306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VER INFORME</a:t>
            </a:r>
            <a:endParaRPr lang="es-CO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58A556A-2AE1-409D-8D99-E6BE14DDB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48" y="13670281"/>
            <a:ext cx="1955595" cy="1520373"/>
          </a:xfrm>
          <a:prstGeom prst="rect">
            <a:avLst/>
          </a:prstGeom>
        </p:spPr>
      </p:pic>
      <p:pic>
        <p:nvPicPr>
          <p:cNvPr id="7" name="Imagen 6"/>
          <p:cNvPicPr/>
          <p:nvPr/>
        </p:nvPicPr>
        <p:blipFill>
          <a:blip r:embed="rId6"/>
          <a:stretch>
            <a:fillRect/>
          </a:stretch>
        </p:blipFill>
        <p:spPr>
          <a:xfrm>
            <a:off x="3213404" y="3792935"/>
            <a:ext cx="18372967" cy="1031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0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3223343" y="1192696"/>
            <a:ext cx="17407226" cy="3518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s-CO" sz="14000" b="1" dirty="0">
                <a:solidFill>
                  <a:srgbClr val="434343"/>
                </a:solidFill>
                <a:latin typeface="Calibri"/>
                <a:cs typeface="Calibri"/>
                <a:sym typeface="Calibri"/>
              </a:rPr>
              <a:t>Informe recursos tecnológicos</a:t>
            </a:r>
            <a:endParaRPr dirty="0"/>
          </a:p>
        </p:txBody>
      </p:sp>
      <p:sp>
        <p:nvSpPr>
          <p:cNvPr id="77" name="Google Shape;77;p17"/>
          <p:cNvSpPr/>
          <p:nvPr/>
        </p:nvSpPr>
        <p:spPr>
          <a:xfrm>
            <a:off x="7523921" y="4925689"/>
            <a:ext cx="8647044" cy="159026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EC94D4-797A-41BD-9DE7-1B2D6C445FA4}"/>
              </a:ext>
            </a:extLst>
          </p:cNvPr>
          <p:cNvSpPr txBox="1"/>
          <p:nvPr/>
        </p:nvSpPr>
        <p:spPr>
          <a:xfrm>
            <a:off x="10376452" y="14110937"/>
            <a:ext cx="5306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VER INFORME</a:t>
            </a:r>
            <a:endParaRPr lang="es-CO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58A556A-2AE1-409D-8D99-E6BE14DDB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48" y="13670281"/>
            <a:ext cx="1955595" cy="1520373"/>
          </a:xfrm>
          <a:prstGeom prst="rect">
            <a:avLst/>
          </a:prstGeom>
        </p:spPr>
      </p:pic>
      <p:pic>
        <p:nvPicPr>
          <p:cNvPr id="7" name="Imagen 6"/>
          <p:cNvPicPr/>
          <p:nvPr/>
        </p:nvPicPr>
        <p:blipFill>
          <a:blip r:embed="rId6"/>
          <a:stretch>
            <a:fillRect/>
          </a:stretch>
        </p:blipFill>
        <p:spPr>
          <a:xfrm>
            <a:off x="1654264" y="6234838"/>
            <a:ext cx="21728249" cy="56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8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3390416" y="1095003"/>
            <a:ext cx="17407226" cy="186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s-CO" sz="14000" b="1" dirty="0">
                <a:solidFill>
                  <a:srgbClr val="434343"/>
                </a:solidFill>
                <a:latin typeface="Calibri"/>
                <a:cs typeface="Calibri"/>
                <a:sym typeface="Calibri"/>
              </a:rPr>
              <a:t>Modelo Relacional</a:t>
            </a:r>
            <a:endParaRPr dirty="0"/>
          </a:p>
        </p:txBody>
      </p:sp>
      <p:sp>
        <p:nvSpPr>
          <p:cNvPr id="77" name="Google Shape;77;p17"/>
          <p:cNvSpPr/>
          <p:nvPr/>
        </p:nvSpPr>
        <p:spPr>
          <a:xfrm>
            <a:off x="8081009" y="2804534"/>
            <a:ext cx="8647044" cy="159026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EC94D4-797A-41BD-9DE7-1B2D6C445FA4}"/>
              </a:ext>
            </a:extLst>
          </p:cNvPr>
          <p:cNvSpPr txBox="1"/>
          <p:nvPr/>
        </p:nvSpPr>
        <p:spPr>
          <a:xfrm>
            <a:off x="10137913" y="14110937"/>
            <a:ext cx="6798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VER MODELO RELACIONAL</a:t>
            </a:r>
            <a:endParaRPr lang="es-CO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58A556A-2AE1-409D-8D99-E6BE14DDB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48" y="13670281"/>
            <a:ext cx="1955595" cy="152037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445" y="3310117"/>
            <a:ext cx="22272173" cy="1063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7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3488387" y="700817"/>
            <a:ext cx="17407226" cy="206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s-CO" sz="14000" b="1" dirty="0">
                <a:solidFill>
                  <a:srgbClr val="434343"/>
                </a:solidFill>
                <a:latin typeface="Calibri"/>
                <a:cs typeface="Calibri"/>
                <a:sym typeface="Calibri"/>
              </a:rPr>
              <a:t>Diccionario de datos</a:t>
            </a:r>
            <a:endParaRPr dirty="0"/>
          </a:p>
        </p:txBody>
      </p:sp>
      <p:sp>
        <p:nvSpPr>
          <p:cNvPr id="77" name="Google Shape;77;p17"/>
          <p:cNvSpPr/>
          <p:nvPr/>
        </p:nvSpPr>
        <p:spPr>
          <a:xfrm>
            <a:off x="7523921" y="2609130"/>
            <a:ext cx="8647044" cy="159026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EC94D4-797A-41BD-9DE7-1B2D6C445FA4}"/>
              </a:ext>
            </a:extLst>
          </p:cNvPr>
          <p:cNvSpPr txBox="1"/>
          <p:nvPr/>
        </p:nvSpPr>
        <p:spPr>
          <a:xfrm>
            <a:off x="9640956" y="14520139"/>
            <a:ext cx="6380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VER DICCIONARIO DE DATOS</a:t>
            </a:r>
            <a:endParaRPr lang="es-CO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58A556A-2AE1-409D-8D99-E6BE14DDB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48" y="13670281"/>
            <a:ext cx="1955595" cy="152037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EC1BC82-8571-405A-BE61-8A539D828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6243" y="2941984"/>
            <a:ext cx="21389009" cy="114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3223343" y="1192696"/>
            <a:ext cx="17407226" cy="194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s-CO" sz="14000" b="1" dirty="0">
                <a:solidFill>
                  <a:srgbClr val="434343"/>
                </a:solidFill>
                <a:latin typeface="Calibri"/>
                <a:cs typeface="Calibri"/>
                <a:sym typeface="Calibri"/>
              </a:rPr>
              <a:t>Base de datos MySQL</a:t>
            </a:r>
            <a:endParaRPr dirty="0"/>
          </a:p>
        </p:txBody>
      </p:sp>
      <p:sp>
        <p:nvSpPr>
          <p:cNvPr id="77" name="Google Shape;77;p17"/>
          <p:cNvSpPr/>
          <p:nvPr/>
        </p:nvSpPr>
        <p:spPr>
          <a:xfrm>
            <a:off x="7583555" y="3136646"/>
            <a:ext cx="8647044" cy="159026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EC94D4-797A-41BD-9DE7-1B2D6C445FA4}"/>
              </a:ext>
            </a:extLst>
          </p:cNvPr>
          <p:cNvSpPr txBox="1"/>
          <p:nvPr/>
        </p:nvSpPr>
        <p:spPr>
          <a:xfrm>
            <a:off x="9348137" y="14691896"/>
            <a:ext cx="6579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 smtClean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VER BASE DE DATOS MYSQL</a:t>
            </a:r>
            <a:endParaRPr lang="es-CO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58A556A-2AE1-409D-8D99-E6BE14DDB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48" y="13670281"/>
            <a:ext cx="1955595" cy="152037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11"/>
          <a:stretch/>
        </p:blipFill>
        <p:spPr>
          <a:xfrm>
            <a:off x="4130478" y="3594797"/>
            <a:ext cx="17014372" cy="1094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0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9501809" y="2814006"/>
            <a:ext cx="12145617" cy="326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6575" marR="36575" lvl="0" indent="1219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160"/>
              <a:buFont typeface="Calibri"/>
              <a:buNone/>
            </a:pPr>
            <a:r>
              <a:rPr lang="en-US" sz="8160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36575" marR="36575" lvl="0" indent="12191" algn="r">
              <a:lnSpc>
                <a:spcPct val="80000"/>
              </a:lnSpc>
              <a:buClr>
                <a:srgbClr val="434343"/>
              </a:buClr>
              <a:buSzPts val="8160"/>
            </a:pPr>
            <a:r>
              <a:rPr lang="en-US" sz="816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SUSTENTACION PROYECTO</a:t>
            </a:r>
          </a:p>
          <a:p>
            <a:pPr marL="36575" marR="36575" lvl="0" indent="12191" algn="r">
              <a:lnSpc>
                <a:spcPct val="80000"/>
              </a:lnSpc>
              <a:buClr>
                <a:srgbClr val="434343"/>
              </a:buClr>
              <a:buSzPts val="8160"/>
            </a:pPr>
            <a:r>
              <a:rPr lang="en-US" sz="816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FORMATIVO ADSI </a:t>
            </a:r>
          </a:p>
          <a:p>
            <a:pPr marL="36575" marR="36575" lvl="0" indent="12191" algn="r">
              <a:lnSpc>
                <a:spcPct val="80000"/>
              </a:lnSpc>
              <a:buClr>
                <a:srgbClr val="434343"/>
              </a:buClr>
              <a:buSzPts val="8160"/>
            </a:pPr>
            <a:r>
              <a:rPr lang="en-US" sz="8160" b="1" dirty="0">
                <a:solidFill>
                  <a:srgbClr val="434343"/>
                </a:solidFill>
                <a:latin typeface="Calibri"/>
                <a:cs typeface="Calibri"/>
                <a:sym typeface="Calibri"/>
              </a:rPr>
              <a:t>IV TRIMESTRE</a:t>
            </a:r>
            <a:endParaRPr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EB4F039-9731-4187-B9E3-A1BA009FA727}"/>
              </a:ext>
            </a:extLst>
          </p:cNvPr>
          <p:cNvSpPr/>
          <p:nvPr/>
        </p:nvSpPr>
        <p:spPr>
          <a:xfrm>
            <a:off x="4108174" y="9029224"/>
            <a:ext cx="76001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rgbClr val="434343"/>
                </a:solidFill>
                <a:latin typeface="Calibri"/>
                <a:cs typeface="Calibri"/>
              </a:rPr>
              <a:t>Carol Brigithe Borbón Garzón</a:t>
            </a:r>
          </a:p>
          <a:p>
            <a:r>
              <a:rPr lang="es-CO" sz="2800" b="1" dirty="0">
                <a:solidFill>
                  <a:srgbClr val="434343"/>
                </a:solidFill>
                <a:latin typeface="Calibri"/>
                <a:cs typeface="Calibri"/>
              </a:rPr>
              <a:t>Ihary Nicol Rodríguez Cebay</a:t>
            </a:r>
          </a:p>
          <a:p>
            <a:r>
              <a:rPr lang="es-CO" sz="2800" b="1" dirty="0">
                <a:solidFill>
                  <a:srgbClr val="434343"/>
                </a:solidFill>
                <a:latin typeface="Calibri"/>
                <a:cs typeface="Calibri"/>
              </a:rPr>
              <a:t>Luisa Fernanda Quiroga Plazas</a:t>
            </a:r>
          </a:p>
          <a:p>
            <a:r>
              <a:rPr lang="es-CO" sz="2800" b="1" dirty="0">
                <a:solidFill>
                  <a:srgbClr val="434343"/>
                </a:solidFill>
                <a:latin typeface="Calibri"/>
                <a:cs typeface="Calibri"/>
              </a:rPr>
              <a:t>Julián Esteban Tunjuelo Henao</a:t>
            </a:r>
          </a:p>
          <a:p>
            <a:r>
              <a:rPr lang="es-CO" sz="2800" b="1" dirty="0">
                <a:solidFill>
                  <a:srgbClr val="434343"/>
                </a:solidFill>
                <a:latin typeface="Calibri"/>
                <a:cs typeface="Calibri"/>
              </a:rPr>
              <a:t>Jhon Estiven Urueña Chilatra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1172816" y="3506367"/>
            <a:ext cx="22840121" cy="254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n-US" sz="14000" b="1" dirty="0">
                <a:solidFill>
                  <a:srgbClr val="434343"/>
                </a:solidFill>
                <a:latin typeface="Calibri"/>
                <a:cs typeface="Calibri"/>
                <a:sym typeface="Calibri"/>
              </a:rPr>
              <a:t>LICSE</a:t>
            </a:r>
            <a:r>
              <a:rPr lang="en-US" sz="16796" b="1" dirty="0">
                <a:solidFill>
                  <a:srgbClr val="434343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14000" b="1" dirty="0">
                <a:solidFill>
                  <a:srgbClr val="434343"/>
                </a:solidFill>
                <a:latin typeface="Calibri"/>
                <a:cs typeface="Calibri"/>
                <a:sym typeface="Calibri"/>
              </a:rPr>
              <a:t>INVENTARIOS</a:t>
            </a:r>
            <a:endParaRPr dirty="0"/>
          </a:p>
        </p:txBody>
      </p:sp>
      <p:sp>
        <p:nvSpPr>
          <p:cNvPr id="70" name="Google Shape;70;p16"/>
          <p:cNvSpPr/>
          <p:nvPr/>
        </p:nvSpPr>
        <p:spPr>
          <a:xfrm>
            <a:off x="8378685" y="6679220"/>
            <a:ext cx="8070573" cy="158877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9383765" y="8502358"/>
            <a:ext cx="5431037" cy="143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l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endParaRPr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43D0D1A-BE17-4DD8-AFC6-92920E232917}"/>
              </a:ext>
            </a:extLst>
          </p:cNvPr>
          <p:cNvSpPr/>
          <p:nvPr/>
        </p:nvSpPr>
        <p:spPr>
          <a:xfrm>
            <a:off x="3260034" y="7981207"/>
            <a:ext cx="1731396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 algn="ctr">
              <a:buNone/>
            </a:pPr>
            <a:r>
              <a:rPr lang="es-ES" sz="5400" b="1" dirty="0">
                <a:solidFill>
                  <a:srgbClr val="434343"/>
                </a:solidFill>
                <a:latin typeface="Calibri"/>
                <a:cs typeface="Calibri"/>
              </a:rPr>
              <a:t>Nuestro proyecto va enfocado al control de inventarios de la Gerencia de Seguridad Electrónica de la empresa Claro Colombia.</a:t>
            </a:r>
            <a:endParaRPr lang="es-CO" sz="5400" b="1" dirty="0">
              <a:solidFill>
                <a:srgbClr val="434343"/>
              </a:solidFill>
              <a:latin typeface="Calibri"/>
              <a:cs typeface="Calibr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74D333A-0202-405C-98AD-76CE9C325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18" y="13657737"/>
            <a:ext cx="1955595" cy="1520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/>
        </p:nvSpPr>
        <p:spPr>
          <a:xfrm>
            <a:off x="2410670" y="2362010"/>
            <a:ext cx="7767000" cy="258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Tabla de Contenido </a:t>
            </a:r>
            <a:endParaRPr dirty="0"/>
          </a:p>
        </p:txBody>
      </p:sp>
      <p:sp>
        <p:nvSpPr>
          <p:cNvPr id="84" name="Google Shape;84;p18"/>
          <p:cNvSpPr/>
          <p:nvPr/>
        </p:nvSpPr>
        <p:spPr>
          <a:xfrm>
            <a:off x="3592001" y="4943164"/>
            <a:ext cx="5154434" cy="45719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6" name="Google Shape;86;p18" descr="fo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15468" y="0"/>
            <a:ext cx="11368532" cy="1574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23636" y="891645"/>
            <a:ext cx="13970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E136B931-613B-4B8D-BEC9-492CDF248626}"/>
              </a:ext>
            </a:extLst>
          </p:cNvPr>
          <p:cNvSpPr>
            <a:spLocks noGrp="1"/>
          </p:cNvSpPr>
          <p:nvPr/>
        </p:nvSpPr>
        <p:spPr>
          <a:xfrm>
            <a:off x="1490870" y="6313334"/>
            <a:ext cx="9104243" cy="76491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2500" lnSpcReduction="20000"/>
          </a:bodyPr>
          <a:lstStyle>
            <a:lvl1pPr marL="457200" lvl="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Arial"/>
              <a:buChar char="●"/>
              <a:defRPr sz="3200" kern="1200">
                <a:solidFill>
                  <a:srgbClr val="2E8AE2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rgbClr val="2E8AE2"/>
              </a:buClr>
              <a:buSzPts val="1400"/>
              <a:buFont typeface="Arial"/>
              <a:buChar char="○"/>
              <a:defRPr sz="2800" kern="1200">
                <a:solidFill>
                  <a:srgbClr val="2E8AE2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rgbClr val="2E8AE2"/>
              </a:buClr>
              <a:buSzPts val="1400"/>
              <a:buFont typeface="Arial"/>
              <a:buChar char="■"/>
              <a:defRPr sz="2400" kern="1200">
                <a:solidFill>
                  <a:srgbClr val="2E8AE2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rgbClr val="2E8AE2"/>
              </a:buClr>
              <a:buSzPts val="1400"/>
              <a:buFont typeface="Roboto"/>
              <a:buChar char="●"/>
              <a:defRPr sz="2000" kern="1200">
                <a:solidFill>
                  <a:srgbClr val="2E8A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rgbClr val="2E8AE2"/>
              </a:buClr>
              <a:buSzPts val="1400"/>
              <a:buFont typeface="Roboto"/>
              <a:buChar char="○"/>
              <a:defRPr sz="2000" kern="1200">
                <a:solidFill>
                  <a:srgbClr val="2E8A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rgbClr val="2E8AE2"/>
              </a:buClr>
              <a:buSzPts val="1400"/>
              <a:buFont typeface="Roboto"/>
              <a:buChar char="■"/>
              <a:defRPr sz="2000" kern="1200">
                <a:solidFill>
                  <a:srgbClr val="2E8A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rgbClr val="2E8AE2"/>
              </a:buClr>
              <a:buSzPts val="1400"/>
              <a:buFont typeface="Roboto"/>
              <a:buChar char="●"/>
              <a:defRPr sz="2000" kern="1200">
                <a:solidFill>
                  <a:srgbClr val="2E8A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algn="l" defTabSz="457200" rtl="0" eaLnBrk="1" latinLnBrk="0" hangingPunct="1">
              <a:spcBef>
                <a:spcPts val="1600"/>
              </a:spcBef>
              <a:spcAft>
                <a:spcPts val="0"/>
              </a:spcAft>
              <a:buClr>
                <a:srgbClr val="2E8AE2"/>
              </a:buClr>
              <a:buSzPts val="1400"/>
              <a:buFont typeface="Roboto"/>
              <a:buChar char="○"/>
              <a:defRPr sz="2000" kern="1200">
                <a:solidFill>
                  <a:srgbClr val="2E8A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algn="l" defTabSz="457200" rtl="0" eaLnBrk="1" latinLnBrk="0" hangingPunct="1"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s-ES" sz="44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III TRIMESTRE, </a:t>
            </a:r>
          </a:p>
          <a:p>
            <a:pPr marL="114300" indent="0">
              <a:buNone/>
            </a:pPr>
            <a:r>
              <a:rPr lang="es-ES" sz="44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1. Diagrama de clases</a:t>
            </a:r>
            <a:endParaRPr lang="es-ES" sz="44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s-ES" sz="44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2. Prototipos Interface</a:t>
            </a:r>
            <a:endParaRPr lang="es-ES" sz="44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s-ES" sz="44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 action="ppaction://hlinksldjump"/>
              </a:rPr>
              <a:t>3. Modelo Relacional</a:t>
            </a:r>
            <a:endParaRPr lang="es-ES" sz="44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s-ES" sz="44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 action="ppaction://hlinksldjump"/>
              </a:rPr>
              <a:t>4.Diagrama distribución</a:t>
            </a:r>
            <a:endParaRPr lang="es-ES" sz="44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s-ES" sz="44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9" action="ppaction://hlinksldjump"/>
              </a:rPr>
              <a:t>5. GITHUB</a:t>
            </a:r>
            <a:endParaRPr lang="es-ES" sz="44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es-ES" sz="44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s-ES" sz="44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 TRIMESTRE.</a:t>
            </a:r>
          </a:p>
          <a:p>
            <a:pPr marL="114300" indent="0">
              <a:buNone/>
            </a:pPr>
            <a:r>
              <a:rPr lang="es-ES" sz="44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0" action="ppaction://hlinksldjump"/>
              </a:rPr>
              <a:t>1. Diagrama de Gantt</a:t>
            </a:r>
            <a:endParaRPr lang="es-ES" sz="44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s-ES" sz="44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1" action="ppaction://hlinksldjump"/>
              </a:rPr>
              <a:t>2. Informe RRHH</a:t>
            </a:r>
            <a:endParaRPr lang="es-ES" sz="44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s-ES" sz="44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2" action="ppaction://hlinksldjump"/>
              </a:rPr>
              <a:t>3. Informe Recursos Tecnológicos</a:t>
            </a:r>
            <a:endParaRPr lang="es-ES" sz="44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s-ES" sz="44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3" action="ppaction://hlinksldjump"/>
              </a:rPr>
              <a:t>4.Modelo Relacional</a:t>
            </a:r>
            <a:endParaRPr lang="es-ES" sz="44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s-ES" sz="44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4" action="ppaction://hlinksldjump"/>
              </a:rPr>
              <a:t>5.Diccionario de datos</a:t>
            </a:r>
            <a:endParaRPr lang="es-ES" sz="44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s-ES" sz="44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5" action="ppaction://hlinksldjump"/>
              </a:rPr>
              <a:t>6. Base de datos MySQL</a:t>
            </a:r>
            <a:endParaRPr lang="es-ES" sz="44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es-ES" sz="44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5985666-1177-4256-9C0F-D9EC9E74829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1013" y="13766570"/>
            <a:ext cx="1955595" cy="1520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3365557" y="1440970"/>
            <a:ext cx="17407226" cy="221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n-US" sz="140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16796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r>
              <a:rPr lang="en-US" sz="16796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Clases</a:t>
            </a:r>
            <a:endParaRPr dirty="0"/>
          </a:p>
        </p:txBody>
      </p:sp>
      <p:sp>
        <p:nvSpPr>
          <p:cNvPr id="77" name="Google Shape;77;p17"/>
          <p:cNvSpPr/>
          <p:nvPr/>
        </p:nvSpPr>
        <p:spPr>
          <a:xfrm>
            <a:off x="6460436" y="3655540"/>
            <a:ext cx="11767930" cy="159026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58A556A-2AE1-409D-8D99-E6BE14DDB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48" y="13670281"/>
            <a:ext cx="1955595" cy="152037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36DDB8F-502A-44B8-B35F-4B728320C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243" y="4155523"/>
            <a:ext cx="20095624" cy="965986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8E5A8FE-3FFE-4F97-A285-404A728EF9BA}"/>
              </a:ext>
            </a:extLst>
          </p:cNvPr>
          <p:cNvSpPr txBox="1"/>
          <p:nvPr/>
        </p:nvSpPr>
        <p:spPr>
          <a:xfrm>
            <a:off x="17612139" y="14252713"/>
            <a:ext cx="4969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VER DIAGRAMA CLASES</a:t>
            </a:r>
            <a:endParaRPr lang="es-CO" sz="3600" b="1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3365557" y="1440970"/>
            <a:ext cx="17407226" cy="221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n-US" sz="14000" b="1" dirty="0">
                <a:solidFill>
                  <a:srgbClr val="434343"/>
                </a:solidFill>
                <a:latin typeface="Calibri"/>
                <a:cs typeface="Calibri"/>
                <a:sym typeface="Calibri"/>
              </a:rPr>
              <a:t>Prototipos/Interfaces</a:t>
            </a:r>
            <a:endParaRPr sz="1200" dirty="0"/>
          </a:p>
        </p:txBody>
      </p:sp>
      <p:sp>
        <p:nvSpPr>
          <p:cNvPr id="77" name="Google Shape;77;p17"/>
          <p:cNvSpPr/>
          <p:nvPr/>
        </p:nvSpPr>
        <p:spPr>
          <a:xfrm>
            <a:off x="6539948" y="3655540"/>
            <a:ext cx="11390243" cy="159026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EC94D4-797A-41BD-9DE7-1B2D6C445FA4}"/>
              </a:ext>
            </a:extLst>
          </p:cNvPr>
          <p:cNvSpPr txBox="1"/>
          <p:nvPr/>
        </p:nvSpPr>
        <p:spPr>
          <a:xfrm>
            <a:off x="9489185" y="14307030"/>
            <a:ext cx="6988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VER PROTOTIPOS&amp;INTEFACES</a:t>
            </a:r>
            <a:endParaRPr lang="es-CO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58A556A-2AE1-409D-8D99-E6BE14DDB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48" y="13670281"/>
            <a:ext cx="1955595" cy="15203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18EAB0F-7B4B-4BA0-9AB4-433F19C89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749" y="5166049"/>
            <a:ext cx="7216980" cy="39912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85DBF6A-3B2F-47AC-BD66-9FDC69F4D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1081" y="9679003"/>
            <a:ext cx="7189648" cy="399127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8E5351B-3219-4C1E-831D-862AC2857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12572" y="5286724"/>
            <a:ext cx="6988596" cy="411561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2D32B21-5D64-477B-861F-49070CB385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12573" y="9679004"/>
            <a:ext cx="6988596" cy="411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4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3223343" y="1440970"/>
            <a:ext cx="17407226" cy="221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n-US" sz="14000" b="1" dirty="0">
                <a:solidFill>
                  <a:srgbClr val="434343"/>
                </a:solidFill>
                <a:latin typeface="Calibri"/>
                <a:cs typeface="Calibri"/>
                <a:sym typeface="Calibri"/>
              </a:rPr>
              <a:t>Modelo</a:t>
            </a:r>
            <a:r>
              <a:rPr lang="en-US" sz="16796" b="1" dirty="0">
                <a:solidFill>
                  <a:srgbClr val="434343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14000" b="1" dirty="0">
                <a:solidFill>
                  <a:srgbClr val="434343"/>
                </a:solidFill>
                <a:latin typeface="Calibri"/>
                <a:cs typeface="Calibri"/>
                <a:sym typeface="Calibri"/>
              </a:rPr>
              <a:t>Relacional</a:t>
            </a:r>
            <a:endParaRPr dirty="0"/>
          </a:p>
        </p:txBody>
      </p:sp>
      <p:sp>
        <p:nvSpPr>
          <p:cNvPr id="77" name="Google Shape;77;p17"/>
          <p:cNvSpPr/>
          <p:nvPr/>
        </p:nvSpPr>
        <p:spPr>
          <a:xfrm>
            <a:off x="7603434" y="3576027"/>
            <a:ext cx="8647044" cy="159026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EC94D4-797A-41BD-9DE7-1B2D6C445FA4}"/>
              </a:ext>
            </a:extLst>
          </p:cNvPr>
          <p:cNvSpPr txBox="1"/>
          <p:nvPr/>
        </p:nvSpPr>
        <p:spPr>
          <a:xfrm>
            <a:off x="9243391" y="14307030"/>
            <a:ext cx="6578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VER MODELO RELACIONAL</a:t>
            </a:r>
            <a:endParaRPr lang="es-CO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58A556A-2AE1-409D-8D99-E6BE14DDB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48" y="13670281"/>
            <a:ext cx="1955595" cy="152037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314" y="3982501"/>
            <a:ext cx="15993255" cy="100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3213404" y="1247161"/>
            <a:ext cx="17407226" cy="221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n-US" sz="14000" b="1" dirty="0">
                <a:solidFill>
                  <a:srgbClr val="434343"/>
                </a:solidFill>
                <a:latin typeface="Calibri"/>
                <a:cs typeface="Calibri"/>
                <a:sym typeface="Calibri"/>
              </a:rPr>
              <a:t>Diagrama </a:t>
            </a:r>
            <a:r>
              <a:rPr lang="es-CO" sz="14000" b="1" dirty="0">
                <a:solidFill>
                  <a:srgbClr val="434343"/>
                </a:solidFill>
                <a:latin typeface="Calibri"/>
                <a:cs typeface="Calibri"/>
                <a:sym typeface="Calibri"/>
              </a:rPr>
              <a:t>Distribución</a:t>
            </a:r>
            <a:endParaRPr dirty="0"/>
          </a:p>
        </p:txBody>
      </p:sp>
      <p:sp>
        <p:nvSpPr>
          <p:cNvPr id="77" name="Google Shape;77;p17"/>
          <p:cNvSpPr/>
          <p:nvPr/>
        </p:nvSpPr>
        <p:spPr>
          <a:xfrm>
            <a:off x="7593495" y="3399182"/>
            <a:ext cx="8647044" cy="159026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EC94D4-797A-41BD-9DE7-1B2D6C445FA4}"/>
              </a:ext>
            </a:extLst>
          </p:cNvPr>
          <p:cNvSpPr txBox="1"/>
          <p:nvPr/>
        </p:nvSpPr>
        <p:spPr>
          <a:xfrm>
            <a:off x="9015439" y="14307030"/>
            <a:ext cx="8059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VER DIAGRAMA DISTRIBUCION</a:t>
            </a:r>
            <a:endParaRPr lang="es-CO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58A556A-2AE1-409D-8D99-E6BE14DDB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48" y="13670281"/>
            <a:ext cx="1955595" cy="152037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34"/>
          <a:stretch/>
        </p:blipFill>
        <p:spPr>
          <a:xfrm>
            <a:off x="4274224" y="4017099"/>
            <a:ext cx="16667503" cy="9831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430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3213404" y="599213"/>
            <a:ext cx="17407226" cy="221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s-CO" sz="14000" b="1" dirty="0">
                <a:solidFill>
                  <a:srgbClr val="434343"/>
                </a:solidFill>
                <a:latin typeface="Calibri"/>
                <a:cs typeface="Calibri"/>
                <a:sym typeface="Calibri"/>
              </a:rPr>
              <a:t>GITHUB</a:t>
            </a:r>
            <a:endParaRPr dirty="0"/>
          </a:p>
        </p:txBody>
      </p:sp>
      <p:sp>
        <p:nvSpPr>
          <p:cNvPr id="77" name="Google Shape;77;p17"/>
          <p:cNvSpPr/>
          <p:nvPr/>
        </p:nvSpPr>
        <p:spPr>
          <a:xfrm>
            <a:off x="7593495" y="2813783"/>
            <a:ext cx="8647044" cy="159026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EC94D4-797A-41BD-9DE7-1B2D6C445FA4}"/>
              </a:ext>
            </a:extLst>
          </p:cNvPr>
          <p:cNvSpPr txBox="1"/>
          <p:nvPr/>
        </p:nvSpPr>
        <p:spPr>
          <a:xfrm>
            <a:off x="9015439" y="14307030"/>
            <a:ext cx="8059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VER REPOSITORIO GITHUB</a:t>
            </a:r>
            <a:endParaRPr lang="es-MX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58A556A-2AE1-409D-8D99-E6BE14DDB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48" y="13670281"/>
            <a:ext cx="1955595" cy="152037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FFE5064-2657-45D3-A00F-1CA8A69F8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215" y="3512795"/>
            <a:ext cx="17407226" cy="1079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167</Words>
  <Application>Microsoft Office PowerPoint</Application>
  <PresentationFormat>Personalizado</PresentationFormat>
  <Paragraphs>51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Calibri</vt:lpstr>
      <vt:lpstr>Arial</vt:lpstr>
      <vt:lpstr>Helvetica Neue</vt:lpstr>
      <vt:lpstr>Helvetica Neue Light</vt:lpstr>
      <vt:lpstr>Black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Aprendiz</dc:creator>
  <cp:lastModifiedBy>Aprendiz</cp:lastModifiedBy>
  <cp:revision>17</cp:revision>
  <dcterms:modified xsi:type="dcterms:W3CDTF">2019-11-24T18:33:22Z</dcterms:modified>
</cp:coreProperties>
</file>